
<file path=[Content_Types].xml><?xml version="1.0" encoding="utf-8"?>
<Types xmlns="http://schemas.openxmlformats.org/package/2006/content-types">
  <Default Extension="glb" ContentType="model/gltf.binary"/>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1794" y="8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275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3841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387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02111984F56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5338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032925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6571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7644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57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86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8509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06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9730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1316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663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0687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566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35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09A250-FF31-4206-8172-F9D3106AACB1}" type="datetimeFigureOut">
              <a:rPr lang="en-US" smtClean="0"/>
              <a:t>10/17/2023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31238879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isedsp.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icpedia.org/chalkboard/d/data-entry.html" TargetMode="External"/><Relationship Id="rId7" Type="http://schemas.openxmlformats.org/officeDocument/2006/relationships/hyperlink" Target="https://technofaq.org/posts/2016/03/five-must-have-apps-for-creating-stunning-presentations/" TargetMode="External"/><Relationship Id="rId2" Type="http://schemas.openxmlformats.org/officeDocument/2006/relationships/image" Target="../media/image7.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hyperlink" Target="https://www.mynextmove.org/profile/summary/13-2051.00"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7/06/relationships/model3d" Target="../media/model3d1.glb"/><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57" y="2187235"/>
            <a:ext cx="8825658" cy="2091744"/>
          </a:xfrm>
        </p:spPr>
        <p:txBody>
          <a:bodyPr/>
          <a:lstStyle/>
          <a:p>
            <a:r>
              <a:rPr lang="en-US" sz="6000" dirty="0"/>
              <a:t>Construction Industry Challenges</a:t>
            </a:r>
          </a:p>
        </p:txBody>
      </p:sp>
      <p:sp>
        <p:nvSpPr>
          <p:cNvPr id="3" name="Subtitle 2"/>
          <p:cNvSpPr>
            <a:spLocks noGrp="1"/>
          </p:cNvSpPr>
          <p:nvPr>
            <p:ph type="subTitle" idx="1"/>
          </p:nvPr>
        </p:nvSpPr>
        <p:spPr>
          <a:xfrm>
            <a:off x="692354" y="4670765"/>
            <a:ext cx="8144134" cy="1117687"/>
          </a:xfrm>
        </p:spPr>
        <p:txBody>
          <a:bodyPr/>
          <a:lstStyle/>
          <a:p>
            <a:r>
              <a:rPr lang="en-US" dirty="0"/>
              <a:t>Wise Decisions, Solutions, and Planning, LLC</a:t>
            </a:r>
          </a:p>
          <a:p>
            <a:r>
              <a:rPr lang="en-US" dirty="0"/>
              <a:t>By. Zeus </a:t>
            </a:r>
            <a:r>
              <a:rPr lang="en-US" dirty="0" err="1"/>
              <a:t>A.Wise</a:t>
            </a:r>
            <a:r>
              <a:rPr lang="en-US" dirty="0"/>
              <a:t> </a:t>
            </a:r>
          </a:p>
        </p:txBody>
      </p:sp>
      <p:pic>
        <p:nvPicPr>
          <p:cNvPr id="5" name="Picture 4" descr="A logo with white text and blue gears&#10;&#10;Description automatically generated with medium confidence">
            <a:extLst>
              <a:ext uri="{FF2B5EF4-FFF2-40B4-BE49-F238E27FC236}">
                <a16:creationId xmlns:a16="http://schemas.microsoft.com/office/drawing/2014/main" id="{C5B8F6AB-7A00-EF77-17C4-CEB35793DB7E}"/>
              </a:ext>
            </a:extLst>
          </p:cNvPr>
          <p:cNvPicPr>
            <a:picLocks noChangeAspect="1"/>
          </p:cNvPicPr>
          <p:nvPr/>
        </p:nvPicPr>
        <p:blipFill>
          <a:blip r:embed="rId2"/>
          <a:stretch>
            <a:fillRect/>
          </a:stretch>
        </p:blipFill>
        <p:spPr>
          <a:xfrm>
            <a:off x="9831303" y="2596064"/>
            <a:ext cx="1665872" cy="1665872"/>
          </a:xfrm>
          <a:prstGeom prst="rect">
            <a:avLst/>
          </a:prstGeom>
        </p:spPr>
      </p:pic>
    </p:spTree>
    <p:extLst>
      <p:ext uri="{BB962C8B-B14F-4D97-AF65-F5344CB8AC3E}">
        <p14:creationId xmlns:p14="http://schemas.microsoft.com/office/powerpoint/2010/main" val="1788569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58A43-1E3D-7596-544C-BC682F0EC3B2}"/>
              </a:ext>
            </a:extLst>
          </p:cNvPr>
          <p:cNvSpPr>
            <a:spLocks noGrp="1"/>
          </p:cNvSpPr>
          <p:nvPr>
            <p:ph type="title"/>
          </p:nvPr>
        </p:nvSpPr>
        <p:spPr/>
        <p:txBody>
          <a:bodyPr>
            <a:normAutofit/>
          </a:bodyPr>
          <a:lstStyle/>
          <a:p>
            <a:r>
              <a:rPr lang="en-US" sz="2400" dirty="0"/>
              <a:t>In the dynamic world of construction, success lies in making informed decisions, optimizing processes, and ensuring the reliability of your equipment. With Wise DSP's data-driven expertise, customized solutions, and commitment to operational efficiency, we offer construction companies a reliable partner to tackle their challenges head-on. Choose Wise DSP, and together, we'll build a future of success, one data-driven decision at a time.</a:t>
            </a:r>
          </a:p>
        </p:txBody>
      </p:sp>
      <p:sp>
        <p:nvSpPr>
          <p:cNvPr id="3" name="Text Placeholder 2">
            <a:extLst>
              <a:ext uri="{FF2B5EF4-FFF2-40B4-BE49-F238E27FC236}">
                <a16:creationId xmlns:a16="http://schemas.microsoft.com/office/drawing/2014/main" id="{02157A60-1427-C6EC-3809-6D3DF7D215A2}"/>
              </a:ext>
            </a:extLst>
          </p:cNvPr>
          <p:cNvSpPr>
            <a:spLocks noGrp="1"/>
          </p:cNvSpPr>
          <p:nvPr>
            <p:ph type="body" sz="half" idx="13"/>
          </p:nvPr>
        </p:nvSpPr>
        <p:spPr/>
        <p:txBody>
          <a:bodyPr/>
          <a:lstStyle/>
          <a:p>
            <a:r>
              <a:rPr lang="en-US" dirty="0"/>
              <a:t>From: Senior Agent </a:t>
            </a:r>
            <a:r>
              <a:rPr lang="en-US" i="1" dirty="0"/>
              <a:t>Zeus Wise</a:t>
            </a:r>
            <a:endParaRPr lang="en-US" dirty="0"/>
          </a:p>
        </p:txBody>
      </p:sp>
      <p:sp>
        <p:nvSpPr>
          <p:cNvPr id="4" name="Text Placeholder 3">
            <a:extLst>
              <a:ext uri="{FF2B5EF4-FFF2-40B4-BE49-F238E27FC236}">
                <a16:creationId xmlns:a16="http://schemas.microsoft.com/office/drawing/2014/main" id="{9F7E67E7-8116-2032-951F-007F9C841683}"/>
              </a:ext>
            </a:extLst>
          </p:cNvPr>
          <p:cNvSpPr>
            <a:spLocks noGrp="1"/>
          </p:cNvSpPr>
          <p:nvPr>
            <p:ph type="body" sz="half" idx="2"/>
          </p:nvPr>
        </p:nvSpPr>
        <p:spPr/>
        <p:txBody>
          <a:bodyPr/>
          <a:lstStyle/>
          <a:p>
            <a:r>
              <a:rPr lang="en-US" dirty="0"/>
              <a:t>For more information about what we can offer, visit our website at </a:t>
            </a:r>
          </a:p>
          <a:p>
            <a:r>
              <a:rPr lang="en-US" dirty="0">
                <a:hlinkClick r:id="rId2"/>
              </a:rPr>
              <a:t>www.wisedsp.org</a:t>
            </a:r>
            <a:endParaRPr lang="en-US" dirty="0"/>
          </a:p>
          <a:p>
            <a:r>
              <a:rPr lang="en-US" dirty="0"/>
              <a:t>Or email @ wisedspllc@gmail.com</a:t>
            </a:r>
          </a:p>
        </p:txBody>
      </p:sp>
      <p:pic>
        <p:nvPicPr>
          <p:cNvPr id="5" name="Picture 4">
            <a:extLst>
              <a:ext uri="{FF2B5EF4-FFF2-40B4-BE49-F238E27FC236}">
                <a16:creationId xmlns:a16="http://schemas.microsoft.com/office/drawing/2014/main" id="{101C5B3A-8C0F-B49E-C996-1A701F62F932}"/>
              </a:ext>
            </a:extLst>
          </p:cNvPr>
          <p:cNvPicPr>
            <a:picLocks noChangeAspect="1"/>
          </p:cNvPicPr>
          <p:nvPr/>
        </p:nvPicPr>
        <p:blipFill>
          <a:blip r:embed="rId3"/>
          <a:stretch>
            <a:fillRect/>
          </a:stretch>
        </p:blipFill>
        <p:spPr>
          <a:xfrm>
            <a:off x="10646764" y="4562005"/>
            <a:ext cx="1390008" cy="1390008"/>
          </a:xfrm>
          <a:prstGeom prst="rect">
            <a:avLst/>
          </a:prstGeom>
        </p:spPr>
      </p:pic>
    </p:spTree>
    <p:extLst>
      <p:ext uri="{BB962C8B-B14F-4D97-AF65-F5344CB8AC3E}">
        <p14:creationId xmlns:p14="http://schemas.microsoft.com/office/powerpoint/2010/main" val="10441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6588"/>
            <a:ext cx="9404723" cy="1400530"/>
          </a:xfrm>
        </p:spPr>
        <p:txBody>
          <a:bodyPr/>
          <a:lstStyle/>
          <a:p>
            <a:r>
              <a:rPr lang="en-US" dirty="0"/>
              <a:t>“Challenges in the Construction Industry”</a:t>
            </a:r>
          </a:p>
        </p:txBody>
      </p:sp>
      <p:sp>
        <p:nvSpPr>
          <p:cNvPr id="3" name="TextBox 2"/>
          <p:cNvSpPr txBox="1"/>
          <p:nvPr/>
        </p:nvSpPr>
        <p:spPr>
          <a:xfrm>
            <a:off x="824895" y="1318812"/>
            <a:ext cx="8444089" cy="461665"/>
          </a:xfrm>
          <a:prstGeom prst="rect">
            <a:avLst/>
          </a:prstGeom>
          <a:noFill/>
        </p:spPr>
        <p:txBody>
          <a:bodyPr wrap="square" rtlCol="0">
            <a:spAutoFit/>
          </a:bodyPr>
          <a:lstStyle/>
          <a:p>
            <a:r>
              <a:rPr lang="en-US" sz="2400" dirty="0"/>
              <a:t>Why Construction Companies Face Critical Issues</a:t>
            </a:r>
          </a:p>
        </p:txBody>
      </p:sp>
      <p:sp>
        <p:nvSpPr>
          <p:cNvPr id="4" name="TextBox 3"/>
          <p:cNvSpPr txBox="1"/>
          <p:nvPr/>
        </p:nvSpPr>
        <p:spPr>
          <a:xfrm>
            <a:off x="646111" y="2090044"/>
            <a:ext cx="8622873" cy="1747851"/>
          </a:xfrm>
          <a:prstGeom prst="rect">
            <a:avLst/>
          </a:prstGeom>
          <a:noFill/>
        </p:spPr>
        <p:txBody>
          <a:bodyPr wrap="none" rtlCol="0">
            <a:spAutoFit/>
          </a:bodyPr>
          <a:lstStyle/>
          <a:p>
            <a:pPr>
              <a:lnSpc>
                <a:spcPct val="150000"/>
              </a:lnSpc>
            </a:pPr>
            <a:r>
              <a:rPr lang="en-US" sz="2000" b="1" spc="100" dirty="0"/>
              <a:t>Top Trending Challenges </a:t>
            </a:r>
          </a:p>
          <a:p>
            <a:pPr marL="800100" lvl="1" indent="-342900">
              <a:lnSpc>
                <a:spcPct val="150000"/>
              </a:lnSpc>
              <a:buAutoNum type="alphaUcPeriod"/>
            </a:pPr>
            <a:r>
              <a:rPr lang="en-US" spc="100" dirty="0"/>
              <a:t>Supply Chain Disruptions &amp; Transportation Risk </a:t>
            </a:r>
          </a:p>
          <a:p>
            <a:pPr marL="800100" lvl="1" indent="-342900">
              <a:lnSpc>
                <a:spcPct val="150000"/>
              </a:lnSpc>
              <a:buAutoNum type="alphaUcPeriod"/>
            </a:pPr>
            <a:r>
              <a:rPr lang="en-US" spc="100" dirty="0"/>
              <a:t>Equipment Failure/ Breakdown &amp; Work Injury &amp; Compensation</a:t>
            </a:r>
          </a:p>
          <a:p>
            <a:pPr marL="800100" lvl="1" indent="-342900">
              <a:lnSpc>
                <a:spcPct val="150000"/>
              </a:lnSpc>
              <a:buAutoNum type="alphaUcPeriod"/>
            </a:pPr>
            <a:r>
              <a:rPr lang="en-US" spc="100" dirty="0"/>
              <a:t>Project Site Security.</a:t>
            </a:r>
          </a:p>
        </p:txBody>
      </p:sp>
      <p:sp>
        <p:nvSpPr>
          <p:cNvPr id="5" name="TextBox 4"/>
          <p:cNvSpPr txBox="1"/>
          <p:nvPr/>
        </p:nvSpPr>
        <p:spPr>
          <a:xfrm>
            <a:off x="646111" y="3837895"/>
            <a:ext cx="11575605" cy="1508105"/>
          </a:xfrm>
          <a:prstGeom prst="rect">
            <a:avLst/>
          </a:prstGeom>
          <a:noFill/>
        </p:spPr>
        <p:txBody>
          <a:bodyPr wrap="none" rtlCol="0">
            <a:spAutoFit/>
          </a:bodyPr>
          <a:lstStyle/>
          <a:p>
            <a:r>
              <a:rPr lang="en-US" sz="2000" b="1" dirty="0"/>
              <a:t>The Effect of These Challenges</a:t>
            </a:r>
          </a:p>
          <a:p>
            <a:pPr marL="800100" lvl="1" indent="-342900">
              <a:buAutoNum type="alphaUcPeriod"/>
            </a:pPr>
            <a:r>
              <a:rPr lang="en-US" dirty="0"/>
              <a:t>Delay in materials, increased cost of materials, loss of equipment, and project delay.</a:t>
            </a:r>
          </a:p>
          <a:p>
            <a:pPr marL="800100" lvl="1" indent="-342900">
              <a:buAutoNum type="alphaUcPeriod"/>
            </a:pPr>
            <a:r>
              <a:rPr lang="en-US" dirty="0"/>
              <a:t>Complete shutdown of operation, Lawsuits from faulty equipment, decrease in working capital</a:t>
            </a:r>
          </a:p>
          <a:p>
            <a:pPr marL="800100" lvl="1" indent="-342900">
              <a:buAutoNum type="alphaUcPeriod"/>
            </a:pPr>
            <a:r>
              <a:rPr lang="en-US" dirty="0"/>
              <a:t>With scarcity and higher prices for materials, theft is at an all-time high</a:t>
            </a:r>
          </a:p>
          <a:p>
            <a:pPr marL="800100" lvl="1" indent="-342900">
              <a:buAutoNum type="alphaUcPeriod"/>
            </a:pPr>
            <a:r>
              <a:rPr lang="en-US" dirty="0"/>
              <a:t>All three Trends cost most companies hundreds and thousands of dollars. </a:t>
            </a:r>
          </a:p>
        </p:txBody>
      </p:sp>
      <p:sp>
        <p:nvSpPr>
          <p:cNvPr id="6" name="TextBox 5"/>
          <p:cNvSpPr txBox="1"/>
          <p:nvPr/>
        </p:nvSpPr>
        <p:spPr>
          <a:xfrm>
            <a:off x="616395" y="5346000"/>
            <a:ext cx="11575605" cy="1323439"/>
          </a:xfrm>
          <a:prstGeom prst="rect">
            <a:avLst/>
          </a:prstGeom>
          <a:noFill/>
        </p:spPr>
        <p:txBody>
          <a:bodyPr wrap="square" rtlCol="0">
            <a:spAutoFit/>
          </a:bodyPr>
          <a:lstStyle/>
          <a:p>
            <a:r>
              <a:rPr lang="en-US" sz="2000" b="1" i="1" dirty="0"/>
              <a:t>The need for cost-effective solutions must be found between Tariffs, lack of truck drivers, and warehouse workers. Companies must learn to maximize their resources.</a:t>
            </a:r>
          </a:p>
          <a:p>
            <a:r>
              <a:rPr lang="en-US" sz="2000" b="1" i="1" dirty="0"/>
              <a:t>Wise DSP is here to implement the requirements through Technology, innovation, and resource monitoring. </a:t>
            </a:r>
          </a:p>
        </p:txBody>
      </p:sp>
      <p:pic>
        <p:nvPicPr>
          <p:cNvPr id="7" name="Picture 6">
            <a:extLst>
              <a:ext uri="{FF2B5EF4-FFF2-40B4-BE49-F238E27FC236}">
                <a16:creationId xmlns:a16="http://schemas.microsoft.com/office/drawing/2014/main" id="{0624CAEC-84BF-BC05-A53A-EF4E9ED81EF2}"/>
              </a:ext>
            </a:extLst>
          </p:cNvPr>
          <p:cNvPicPr>
            <a:picLocks noChangeAspect="1"/>
          </p:cNvPicPr>
          <p:nvPr/>
        </p:nvPicPr>
        <p:blipFill>
          <a:blip r:embed="rId2"/>
          <a:stretch>
            <a:fillRect/>
          </a:stretch>
        </p:blipFill>
        <p:spPr>
          <a:xfrm>
            <a:off x="10691331" y="636907"/>
            <a:ext cx="1351547" cy="1351547"/>
          </a:xfrm>
          <a:prstGeom prst="rect">
            <a:avLst/>
          </a:prstGeom>
        </p:spPr>
      </p:pic>
    </p:spTree>
    <p:extLst>
      <p:ext uri="{BB962C8B-B14F-4D97-AF65-F5344CB8AC3E}">
        <p14:creationId xmlns:p14="http://schemas.microsoft.com/office/powerpoint/2010/main" val="234959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93" y="511436"/>
            <a:ext cx="10236820" cy="1400530"/>
          </a:xfrm>
        </p:spPr>
        <p:txBody>
          <a:bodyPr/>
          <a:lstStyle/>
          <a:p>
            <a:r>
              <a:rPr lang="en-US" sz="4000" dirty="0"/>
              <a:t>Supply Chain Disruption &amp; Transportation Risk</a:t>
            </a:r>
          </a:p>
        </p:txBody>
      </p:sp>
      <p:sp>
        <p:nvSpPr>
          <p:cNvPr id="3" name="Text Placeholder 2"/>
          <p:cNvSpPr>
            <a:spLocks noGrp="1"/>
          </p:cNvSpPr>
          <p:nvPr>
            <p:ph type="body" idx="1"/>
          </p:nvPr>
        </p:nvSpPr>
        <p:spPr>
          <a:xfrm>
            <a:off x="671512" y="2291518"/>
            <a:ext cx="2946866" cy="750964"/>
          </a:xfrm>
        </p:spPr>
        <p:txBody>
          <a:bodyPr/>
          <a:lstStyle/>
          <a:p>
            <a:r>
              <a:rPr lang="en-US" dirty="0"/>
              <a:t>Freight Trucking vs Tonnage changes</a:t>
            </a:r>
          </a:p>
        </p:txBody>
      </p:sp>
      <p:sp>
        <p:nvSpPr>
          <p:cNvPr id="4" name="Text Placeholder 3"/>
          <p:cNvSpPr>
            <a:spLocks noGrp="1"/>
          </p:cNvSpPr>
          <p:nvPr>
            <p:ph type="body" sz="half" idx="15"/>
          </p:nvPr>
        </p:nvSpPr>
        <p:spPr>
          <a:xfrm>
            <a:off x="671512" y="3207028"/>
            <a:ext cx="2927350" cy="4191000"/>
          </a:xfrm>
        </p:spPr>
        <p:txBody>
          <a:bodyPr>
            <a:normAutofit/>
          </a:bodyPr>
          <a:lstStyle/>
          <a:p>
            <a:r>
              <a:rPr lang="en-US" dirty="0"/>
              <a:t>While the weight of most loads has roughly remained the same, the overall price has drastically increased over the years. According to CBRE, in 2020, there was a -3.3 percent decrease compared to 2021, a 3.6 percent increase, closing out in 2020 with a 47.4 percent increase. </a:t>
            </a:r>
          </a:p>
          <a:p>
            <a:r>
              <a:rPr lang="en-US" dirty="0"/>
              <a:t>How does this affect Construction Companies? Prices for the projects, limited resources, delays, insufficient equipment,  and overpriced materials.   </a:t>
            </a:r>
          </a:p>
        </p:txBody>
      </p:sp>
      <p:sp>
        <p:nvSpPr>
          <p:cNvPr id="5" name="Text Placeholder 4"/>
          <p:cNvSpPr>
            <a:spLocks noGrp="1"/>
          </p:cNvSpPr>
          <p:nvPr>
            <p:ph type="body" sz="quarter" idx="3"/>
          </p:nvPr>
        </p:nvSpPr>
        <p:spPr>
          <a:xfrm>
            <a:off x="3923178" y="2291518"/>
            <a:ext cx="2936241" cy="750964"/>
          </a:xfrm>
        </p:spPr>
        <p:txBody>
          <a:bodyPr/>
          <a:lstStyle/>
          <a:p>
            <a:r>
              <a:rPr lang="en-US" dirty="0"/>
              <a:t>Sky High Lead Times </a:t>
            </a:r>
          </a:p>
        </p:txBody>
      </p:sp>
      <p:sp>
        <p:nvSpPr>
          <p:cNvPr id="6" name="Text Placeholder 5"/>
          <p:cNvSpPr>
            <a:spLocks noGrp="1"/>
          </p:cNvSpPr>
          <p:nvPr>
            <p:ph type="body" sz="half" idx="16"/>
          </p:nvPr>
        </p:nvSpPr>
        <p:spPr>
          <a:xfrm>
            <a:off x="3873106" y="3207028"/>
            <a:ext cx="2946794" cy="3901068"/>
          </a:xfrm>
        </p:spPr>
        <p:txBody>
          <a:bodyPr/>
          <a:lstStyle/>
          <a:p>
            <a:r>
              <a:rPr lang="en-US" dirty="0"/>
              <a:t>Knowing when to order materials is critical. Lead times can severely impact the operation. A few examples of this information and knowledge are as follows. </a:t>
            </a:r>
          </a:p>
          <a:p>
            <a:r>
              <a:rPr lang="en-US" dirty="0"/>
              <a:t>Drywall &amp; Metal Studs 14-16 Weeks</a:t>
            </a:r>
          </a:p>
          <a:p>
            <a:r>
              <a:rPr lang="en-US" dirty="0"/>
              <a:t>Roofing Membranes 35- 45 Weeks</a:t>
            </a:r>
          </a:p>
          <a:p>
            <a:r>
              <a:rPr lang="en-US" dirty="0"/>
              <a:t>Roofing insulation 40-50 weeks</a:t>
            </a:r>
          </a:p>
          <a:p>
            <a:r>
              <a:rPr lang="en-US" dirty="0"/>
              <a:t>Understanding your local suppliers and their inventory levels can give you an edge.  </a:t>
            </a:r>
          </a:p>
        </p:txBody>
      </p:sp>
      <p:sp>
        <p:nvSpPr>
          <p:cNvPr id="7" name="Text Placeholder 6"/>
          <p:cNvSpPr>
            <a:spLocks noGrp="1"/>
          </p:cNvSpPr>
          <p:nvPr>
            <p:ph type="body" sz="quarter" idx="13"/>
          </p:nvPr>
        </p:nvSpPr>
        <p:spPr>
          <a:xfrm>
            <a:off x="7164219" y="2322015"/>
            <a:ext cx="2932113" cy="474964"/>
          </a:xfrm>
        </p:spPr>
        <p:txBody>
          <a:bodyPr/>
          <a:lstStyle/>
          <a:p>
            <a:r>
              <a:rPr lang="en-US" dirty="0"/>
              <a:t>Imported Materials </a:t>
            </a:r>
          </a:p>
        </p:txBody>
      </p:sp>
      <p:sp>
        <p:nvSpPr>
          <p:cNvPr id="8" name="Text Placeholder 7"/>
          <p:cNvSpPr>
            <a:spLocks noGrp="1"/>
          </p:cNvSpPr>
          <p:nvPr>
            <p:ph type="body" sz="half" idx="17"/>
          </p:nvPr>
        </p:nvSpPr>
        <p:spPr>
          <a:xfrm>
            <a:off x="7094144" y="3190986"/>
            <a:ext cx="3340213" cy="3901068"/>
          </a:xfrm>
        </p:spPr>
        <p:txBody>
          <a:bodyPr>
            <a:normAutofit/>
          </a:bodyPr>
          <a:lstStyle/>
          <a:p>
            <a:r>
              <a:rPr lang="en-US" dirty="0"/>
              <a:t>Understanding the Key Construction commodities is essential by examining how economic factors play a considerable role in supply and demand. </a:t>
            </a:r>
          </a:p>
          <a:p>
            <a:r>
              <a:rPr lang="en-US" dirty="0"/>
              <a:t>Lumber and Wood</a:t>
            </a:r>
          </a:p>
          <a:p>
            <a:r>
              <a:rPr lang="en-US" dirty="0"/>
              <a:t>The U.S imports roughly 66.1% of its wood while exporting 42.7 %</a:t>
            </a:r>
          </a:p>
          <a:p>
            <a:r>
              <a:rPr lang="en-US" dirty="0"/>
              <a:t>This means most wood is imported </a:t>
            </a:r>
          </a:p>
          <a:p>
            <a:r>
              <a:rPr lang="en-US" dirty="0"/>
              <a:t>Iron and steel</a:t>
            </a:r>
          </a:p>
          <a:p>
            <a:r>
              <a:rPr lang="en-US" dirty="0"/>
              <a:t>The U.S. imports 76.1% of its steel. While exporting 39% of its steel.</a:t>
            </a:r>
          </a:p>
        </p:txBody>
      </p:sp>
      <p:pic>
        <p:nvPicPr>
          <p:cNvPr id="9" name="Picture 8">
            <a:extLst>
              <a:ext uri="{FF2B5EF4-FFF2-40B4-BE49-F238E27FC236}">
                <a16:creationId xmlns:a16="http://schemas.microsoft.com/office/drawing/2014/main" id="{4756B3A0-8300-2AE2-6D25-771AAC0DAF66}"/>
              </a:ext>
            </a:extLst>
          </p:cNvPr>
          <p:cNvPicPr>
            <a:picLocks noChangeAspect="1"/>
          </p:cNvPicPr>
          <p:nvPr/>
        </p:nvPicPr>
        <p:blipFill>
          <a:blip r:embed="rId2"/>
          <a:stretch>
            <a:fillRect/>
          </a:stretch>
        </p:blipFill>
        <p:spPr>
          <a:xfrm>
            <a:off x="10704469" y="652528"/>
            <a:ext cx="1259438" cy="1259438"/>
          </a:xfrm>
          <a:prstGeom prst="rect">
            <a:avLst/>
          </a:prstGeom>
        </p:spPr>
      </p:pic>
    </p:spTree>
    <p:extLst>
      <p:ext uri="{BB962C8B-B14F-4D97-AF65-F5344CB8AC3E}">
        <p14:creationId xmlns:p14="http://schemas.microsoft.com/office/powerpoint/2010/main" val="192800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74" y="118164"/>
            <a:ext cx="8825659" cy="1596483"/>
          </a:xfrm>
        </p:spPr>
        <p:txBody>
          <a:bodyPr/>
          <a:lstStyle/>
          <a:p>
            <a:pPr algn="ctr"/>
            <a:r>
              <a:rPr lang="en-US" sz="4000" dirty="0"/>
              <a:t>Solutions for Supply Chain Disruption and Transportation Risk</a:t>
            </a:r>
          </a:p>
        </p:txBody>
      </p:sp>
      <p:sp>
        <p:nvSpPr>
          <p:cNvPr id="3" name="Text Placeholder 2"/>
          <p:cNvSpPr>
            <a:spLocks noGrp="1"/>
          </p:cNvSpPr>
          <p:nvPr>
            <p:ph type="body" sz="half" idx="2"/>
          </p:nvPr>
        </p:nvSpPr>
        <p:spPr>
          <a:xfrm>
            <a:off x="517355" y="1893651"/>
            <a:ext cx="10323095" cy="5086815"/>
          </a:xfrm>
        </p:spPr>
        <p:txBody>
          <a:bodyPr anchor="t">
            <a:normAutofit fontScale="92500" lnSpcReduction="20000"/>
          </a:bodyPr>
          <a:lstStyle/>
          <a:p>
            <a:pPr>
              <a:lnSpc>
                <a:spcPct val="150000"/>
              </a:lnSpc>
            </a:pPr>
            <a:r>
              <a:rPr lang="en-US" dirty="0"/>
              <a:t>Wise DSP Implements Data Analytics based on company performance to gather insight into inventory levels to reduce gaps between materials on hand and the material used. Thus creating an operating environment where the construction companies can focus more on their projects. Increase productivity overall using the Six Sigma methodology. </a:t>
            </a:r>
          </a:p>
          <a:p>
            <a:pPr marL="285750" indent="-285750">
              <a:lnSpc>
                <a:spcPct val="150000"/>
              </a:lnSpc>
              <a:buFont typeface="Arial" panose="020B0604020202020204" pitchFamily="34" charset="0"/>
              <a:buChar char="•"/>
            </a:pPr>
            <a:r>
              <a:rPr lang="en-US" dirty="0"/>
              <a:t>Freight Trucking &amp; Tonnage: Solution </a:t>
            </a:r>
          </a:p>
          <a:p>
            <a:pPr marL="742950" lvl="1" indent="-285750">
              <a:lnSpc>
                <a:spcPct val="150000"/>
              </a:lnSpc>
              <a:buFont typeface="Arial" panose="020B0604020202020204" pitchFamily="34" charset="0"/>
              <a:buChar char="•"/>
            </a:pPr>
            <a:r>
              <a:rPr lang="en-US" dirty="0"/>
              <a:t>Conduct Mass Inventory of all functional, expendable, and durable supplies. Create an accountability system leveraging technology. Find alternative or local vendors to fulfill company demands, establishing a steady operational load. Monitor projects annually to create an essential Item list. Replacing what has been used to maintain levels of readiness.</a:t>
            </a:r>
          </a:p>
          <a:p>
            <a:pPr marL="285750" indent="-285750">
              <a:lnSpc>
                <a:spcPct val="150000"/>
              </a:lnSpc>
              <a:buFont typeface="Arial" panose="020B0604020202020204" pitchFamily="34" charset="0"/>
              <a:buChar char="•"/>
            </a:pPr>
            <a:r>
              <a:rPr lang="en-US" dirty="0"/>
              <a:t>Sky high Lead Times: Solution</a:t>
            </a:r>
          </a:p>
          <a:p>
            <a:pPr marL="742950" lvl="1" indent="-285750">
              <a:lnSpc>
                <a:spcPct val="150000"/>
              </a:lnSpc>
              <a:buFont typeface="Arial" panose="020B0604020202020204" pitchFamily="34" charset="0"/>
              <a:buChar char="•"/>
            </a:pPr>
            <a:r>
              <a:rPr lang="en-US" dirty="0"/>
              <a:t>Collect and analyze data from previous and income deliveries, creating a visible timeline to predict ETAs. Analyze the company’s average time to complete tasks to understand downtime between each project to receive supplies before and after project completion. Preparing for the next operation</a:t>
            </a:r>
          </a:p>
          <a:p>
            <a:pPr marL="285750" indent="-285750">
              <a:lnSpc>
                <a:spcPct val="150000"/>
              </a:lnSpc>
              <a:buFont typeface="Arial" panose="020B0604020202020204" pitchFamily="34" charset="0"/>
              <a:buChar char="•"/>
            </a:pPr>
            <a:r>
              <a:rPr lang="en-US" dirty="0"/>
              <a:t>Important Material: Solution  </a:t>
            </a:r>
          </a:p>
          <a:p>
            <a:pPr marL="742950" lvl="1" indent="-285750">
              <a:lnSpc>
                <a:spcPct val="150000"/>
              </a:lnSpc>
              <a:buFont typeface="Arial" panose="020B0604020202020204" pitchFamily="34" charset="0"/>
              <a:buChar char="•"/>
            </a:pPr>
            <a:r>
              <a:rPr lang="en-US" dirty="0"/>
              <a:t>Based upon utilization levels of various materials, create partnerships with local vendors to reduce the over-shipping cost of essential materials critical to the performance of company missions.   </a:t>
            </a:r>
          </a:p>
          <a:p>
            <a:pPr marL="742950" lvl="1" indent="-285750">
              <a:buFont typeface="Arial" panose="020B0604020202020204" pitchFamily="34" charset="0"/>
              <a:buChar char="•"/>
            </a:pPr>
            <a:endParaRPr lang="en-US" dirty="0"/>
          </a:p>
        </p:txBody>
      </p:sp>
      <p:pic>
        <p:nvPicPr>
          <p:cNvPr id="4" name="Picture 3" descr="A logo with white text and blue gears&#10;&#10;Description automatically generated with medium confidence">
            <a:extLst>
              <a:ext uri="{FF2B5EF4-FFF2-40B4-BE49-F238E27FC236}">
                <a16:creationId xmlns:a16="http://schemas.microsoft.com/office/drawing/2014/main" id="{365FF9BE-7A78-8622-19F6-19FC2A6CFE8D}"/>
              </a:ext>
            </a:extLst>
          </p:cNvPr>
          <p:cNvPicPr>
            <a:picLocks noChangeAspect="1"/>
          </p:cNvPicPr>
          <p:nvPr/>
        </p:nvPicPr>
        <p:blipFill>
          <a:blip r:embed="rId2"/>
          <a:stretch>
            <a:fillRect/>
          </a:stretch>
        </p:blipFill>
        <p:spPr>
          <a:xfrm>
            <a:off x="10708105" y="4579771"/>
            <a:ext cx="1306428" cy="1306428"/>
          </a:xfrm>
          <a:prstGeom prst="rect">
            <a:avLst/>
          </a:prstGeom>
        </p:spPr>
      </p:pic>
    </p:spTree>
    <p:extLst>
      <p:ext uri="{BB962C8B-B14F-4D97-AF65-F5344CB8AC3E}">
        <p14:creationId xmlns:p14="http://schemas.microsoft.com/office/powerpoint/2010/main" val="62878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142" y="612669"/>
            <a:ext cx="9404723" cy="1400530"/>
          </a:xfrm>
        </p:spPr>
        <p:txBody>
          <a:bodyPr/>
          <a:lstStyle/>
          <a:p>
            <a:r>
              <a:rPr lang="en-US" sz="3600" dirty="0"/>
              <a:t>Equipment Failure/ Work Compensation </a:t>
            </a:r>
          </a:p>
        </p:txBody>
      </p:sp>
      <p:sp>
        <p:nvSpPr>
          <p:cNvPr id="3" name="Content Placeholder 2"/>
          <p:cNvSpPr>
            <a:spLocks noGrp="1"/>
          </p:cNvSpPr>
          <p:nvPr>
            <p:ph sz="half" idx="1"/>
          </p:nvPr>
        </p:nvSpPr>
        <p:spPr>
          <a:xfrm>
            <a:off x="1105142" y="2049568"/>
            <a:ext cx="4396339" cy="4195763"/>
          </a:xfrm>
        </p:spPr>
        <p:txBody>
          <a:bodyPr>
            <a:normAutofit fontScale="92500" lnSpcReduction="10000"/>
          </a:bodyPr>
          <a:lstStyle/>
          <a:p>
            <a:r>
              <a:rPr lang="en-US" dirty="0"/>
              <a:t>Equipment Failure</a:t>
            </a:r>
          </a:p>
          <a:p>
            <a:pPr lvl="1"/>
            <a:r>
              <a:rPr lang="en-US" dirty="0"/>
              <a:t>Repair Costs</a:t>
            </a:r>
          </a:p>
          <a:p>
            <a:pPr lvl="1"/>
            <a:r>
              <a:rPr lang="en-US" dirty="0"/>
              <a:t>Total Downtime</a:t>
            </a:r>
          </a:p>
          <a:p>
            <a:pPr lvl="1"/>
            <a:r>
              <a:rPr lang="en-US" dirty="0"/>
              <a:t>Health and Safety Implications</a:t>
            </a:r>
          </a:p>
          <a:p>
            <a:pPr lvl="1"/>
            <a:r>
              <a:rPr lang="en-US" dirty="0"/>
              <a:t>Impact on Production </a:t>
            </a:r>
          </a:p>
          <a:p>
            <a:pPr lvl="1"/>
            <a:r>
              <a:rPr lang="en-US" dirty="0"/>
              <a:t>Project Completion</a:t>
            </a:r>
          </a:p>
          <a:p>
            <a:r>
              <a:rPr lang="en-US" dirty="0"/>
              <a:t>Equipment Failure: Solutions</a:t>
            </a:r>
          </a:p>
          <a:p>
            <a:pPr lvl="1"/>
            <a:r>
              <a:rPr lang="en-US" dirty="0"/>
              <a:t>Weekly Service Inspection</a:t>
            </a:r>
          </a:p>
          <a:p>
            <a:pPr lvl="1"/>
            <a:r>
              <a:rPr lang="en-US" dirty="0"/>
              <a:t>Equipment Dashboard </a:t>
            </a:r>
          </a:p>
          <a:p>
            <a:pPr lvl="1"/>
            <a:r>
              <a:rPr lang="en-US" dirty="0"/>
              <a:t>Preventative Maintenance</a:t>
            </a:r>
          </a:p>
          <a:p>
            <a:pPr lvl="1"/>
            <a:r>
              <a:rPr lang="en-US" dirty="0"/>
              <a:t>Life Cycle Replacement  </a:t>
            </a:r>
          </a:p>
        </p:txBody>
      </p:sp>
      <p:sp>
        <p:nvSpPr>
          <p:cNvPr id="4" name="Content Placeholder 3"/>
          <p:cNvSpPr>
            <a:spLocks noGrp="1"/>
          </p:cNvSpPr>
          <p:nvPr>
            <p:ph sz="half" idx="2"/>
          </p:nvPr>
        </p:nvSpPr>
        <p:spPr>
          <a:xfrm>
            <a:off x="5654492" y="2053768"/>
            <a:ext cx="4396341" cy="4371374"/>
          </a:xfrm>
        </p:spPr>
        <p:txBody>
          <a:bodyPr>
            <a:normAutofit fontScale="92500" lnSpcReduction="10000"/>
          </a:bodyPr>
          <a:lstStyle/>
          <a:p>
            <a:r>
              <a:rPr lang="en-US" dirty="0"/>
              <a:t>Workers Compensation</a:t>
            </a:r>
          </a:p>
          <a:p>
            <a:pPr lvl="1"/>
            <a:r>
              <a:rPr lang="en-US" dirty="0"/>
              <a:t>Lack of Training </a:t>
            </a:r>
          </a:p>
          <a:p>
            <a:pPr lvl="1"/>
            <a:r>
              <a:rPr lang="en-US" dirty="0"/>
              <a:t>Operating Machinery without guards in place</a:t>
            </a:r>
          </a:p>
          <a:p>
            <a:pPr lvl="1"/>
            <a:r>
              <a:rPr lang="en-US" dirty="0"/>
              <a:t>Lack of PPE</a:t>
            </a:r>
          </a:p>
          <a:p>
            <a:pPr lvl="1"/>
            <a:r>
              <a:rPr lang="en-US" dirty="0"/>
              <a:t>Failure to follow safety protocols</a:t>
            </a:r>
          </a:p>
          <a:p>
            <a:r>
              <a:rPr lang="en-US" dirty="0"/>
              <a:t>Worker Compensation: Solutions</a:t>
            </a:r>
          </a:p>
          <a:p>
            <a:pPr lvl="1"/>
            <a:r>
              <a:rPr lang="en-US" dirty="0"/>
              <a:t>Digitize Training logs</a:t>
            </a:r>
          </a:p>
          <a:p>
            <a:pPr lvl="1"/>
            <a:r>
              <a:rPr lang="en-US" dirty="0"/>
              <a:t>Create Positions for Safety Guards. Guards control operator </a:t>
            </a:r>
          </a:p>
          <a:p>
            <a:pPr lvl="1"/>
            <a:r>
              <a:rPr lang="en-US" dirty="0"/>
              <a:t>Create inventory load out for each position. While keeping track of expendable Items. </a:t>
            </a:r>
          </a:p>
          <a:p>
            <a:pPr lvl="1"/>
            <a:endParaRPr lang="en-US" dirty="0"/>
          </a:p>
        </p:txBody>
      </p:sp>
      <p:pic>
        <p:nvPicPr>
          <p:cNvPr id="5" name="Picture 4" descr="A logo with white text and blue gears&#10;&#10;Description automatically generated with medium confidence">
            <a:extLst>
              <a:ext uri="{FF2B5EF4-FFF2-40B4-BE49-F238E27FC236}">
                <a16:creationId xmlns:a16="http://schemas.microsoft.com/office/drawing/2014/main" id="{007AE293-BF78-F025-0264-E15AC84C07A8}"/>
              </a:ext>
            </a:extLst>
          </p:cNvPr>
          <p:cNvPicPr>
            <a:picLocks noChangeAspect="1"/>
          </p:cNvPicPr>
          <p:nvPr/>
        </p:nvPicPr>
        <p:blipFill>
          <a:blip r:embed="rId2"/>
          <a:stretch>
            <a:fillRect/>
          </a:stretch>
        </p:blipFill>
        <p:spPr>
          <a:xfrm>
            <a:off x="10713022" y="612668"/>
            <a:ext cx="1400531" cy="1400531"/>
          </a:xfrm>
          <a:prstGeom prst="rect">
            <a:avLst/>
          </a:prstGeom>
        </p:spPr>
      </p:pic>
    </p:spTree>
    <p:extLst>
      <p:ext uri="{BB962C8B-B14F-4D97-AF65-F5344CB8AC3E}">
        <p14:creationId xmlns:p14="http://schemas.microsoft.com/office/powerpoint/2010/main" val="408378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01" y="310718"/>
            <a:ext cx="9916759" cy="949911"/>
          </a:xfrm>
        </p:spPr>
        <p:txBody>
          <a:bodyPr>
            <a:normAutofit fontScale="90000"/>
          </a:bodyPr>
          <a:lstStyle/>
          <a:p>
            <a:r>
              <a:rPr lang="en-US" sz="3600" dirty="0"/>
              <a:t>Solutions Equipment failure &amp; Workers Compensation</a:t>
            </a:r>
          </a:p>
        </p:txBody>
      </p:sp>
      <p:sp>
        <p:nvSpPr>
          <p:cNvPr id="3" name="Text Placeholder 2"/>
          <p:cNvSpPr>
            <a:spLocks noGrp="1"/>
          </p:cNvSpPr>
          <p:nvPr>
            <p:ph type="body" sz="half" idx="2"/>
          </p:nvPr>
        </p:nvSpPr>
        <p:spPr>
          <a:xfrm>
            <a:off x="1154950" y="1489273"/>
            <a:ext cx="8825659" cy="4719022"/>
          </a:xfrm>
        </p:spPr>
        <p:txBody>
          <a:bodyPr anchor="t">
            <a:normAutofit/>
          </a:bodyPr>
          <a:lstStyle/>
          <a:p>
            <a:pPr marL="285750" indent="-285750">
              <a:lnSpc>
                <a:spcPct val="150000"/>
              </a:lnSpc>
              <a:buFont typeface="Courier New" panose="02070309020205020404" pitchFamily="49" charset="0"/>
              <a:buChar char="o"/>
            </a:pPr>
            <a:r>
              <a:rPr lang="en-US" dirty="0"/>
              <a:t>Wise DSP will create, track, and monitor an inventory system to ensure timely equipment repairs before failure. Generating a Preventative maintenance program aimed at removing downtime, project delays, workplace injuries, and the loss of revenue for the company. </a:t>
            </a:r>
          </a:p>
          <a:p>
            <a:pPr marL="285750" indent="-285750">
              <a:lnSpc>
                <a:spcPct val="150000"/>
              </a:lnSpc>
              <a:buFont typeface="Courier New" panose="02070309020205020404" pitchFamily="49" charset="0"/>
              <a:buChar char="o"/>
            </a:pPr>
            <a:r>
              <a:rPr lang="en-US" dirty="0"/>
              <a:t>Wise DSP will create a proper documentation system to keep all company employees updated on their training for audit, lawsuits, and inspection purposes. The system will include a notification system for employees to complete new or additional training. The system will notify Supervisors, managers, and project managers if the employee has not completed the required training. A discloser email will be sent to the employee. </a:t>
            </a:r>
          </a:p>
          <a:p>
            <a:pPr marL="285750" indent="-285750">
              <a:lnSpc>
                <a:spcPct val="150000"/>
              </a:lnSpc>
              <a:buFont typeface="Courier New" panose="02070309020205020404" pitchFamily="49" charset="0"/>
              <a:buChar char="o"/>
            </a:pPr>
            <a:r>
              <a:rPr lang="en-US" dirty="0"/>
              <a:t>These solutions aim to reduce downtime while simultaneously increasing safety performance in the company. While increasing productivity and reducing wasted capital. </a:t>
            </a:r>
          </a:p>
        </p:txBody>
      </p:sp>
      <p:pic>
        <p:nvPicPr>
          <p:cNvPr id="4" name="Picture 3" descr="A logo with white text and blue gears&#10;&#10;Description automatically generated with medium confidence">
            <a:extLst>
              <a:ext uri="{FF2B5EF4-FFF2-40B4-BE49-F238E27FC236}">
                <a16:creationId xmlns:a16="http://schemas.microsoft.com/office/drawing/2014/main" id="{C573192A-8271-2E74-01AD-E8E521819284}"/>
              </a:ext>
            </a:extLst>
          </p:cNvPr>
          <p:cNvPicPr>
            <a:picLocks noChangeAspect="1"/>
          </p:cNvPicPr>
          <p:nvPr/>
        </p:nvPicPr>
        <p:blipFill>
          <a:blip r:embed="rId2"/>
          <a:stretch>
            <a:fillRect/>
          </a:stretch>
        </p:blipFill>
        <p:spPr>
          <a:xfrm>
            <a:off x="10712365" y="4620125"/>
            <a:ext cx="1254041" cy="1254041"/>
          </a:xfrm>
          <a:prstGeom prst="rect">
            <a:avLst/>
          </a:prstGeom>
        </p:spPr>
      </p:pic>
    </p:spTree>
    <p:extLst>
      <p:ext uri="{BB962C8B-B14F-4D97-AF65-F5344CB8AC3E}">
        <p14:creationId xmlns:p14="http://schemas.microsoft.com/office/powerpoint/2010/main" val="177122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90" y="1006046"/>
            <a:ext cx="5092906" cy="955101"/>
          </a:xfrm>
        </p:spPr>
        <p:txBody>
          <a:bodyPr anchor="t"/>
          <a:lstStyle/>
          <a:p>
            <a:r>
              <a:rPr lang="en-US" dirty="0"/>
              <a:t>Project Site Security </a:t>
            </a:r>
          </a:p>
        </p:txBody>
      </p:sp>
      <p:pic>
        <p:nvPicPr>
          <p:cNvPr id="5" name="Picture Placeholder 4"/>
          <p:cNvPicPr preferRelativeResize="0">
            <a:picLocks noGrp="1"/>
          </p:cNvPicPr>
          <p:nvPr>
            <p:ph type="pic" idx="1"/>
          </p:nvPr>
        </p:nvPicPr>
        <p:blipFill rotWithShape="1">
          <a:blip r:embed="rId2">
            <a:extLst>
              <a:ext uri="{28A0092B-C50C-407E-A947-70E740481C1C}">
                <a14:useLocalDpi xmlns:a14="http://schemas.microsoft.com/office/drawing/2010/main" val="0"/>
              </a:ext>
            </a:extLst>
          </a:blip>
          <a:srcRect t="256" b="256"/>
          <a:stretch/>
        </p:blipFill>
        <p:spPr>
          <a:xfrm>
            <a:off x="5722575" y="2372969"/>
            <a:ext cx="5425849" cy="3599312"/>
          </a:xfrm>
          <a:prstGeom prst="roundRect">
            <a:avLst>
              <a:gd name="adj" fmla="val 0"/>
            </a:avLst>
          </a:prstGeom>
        </p:spPr>
      </p:pic>
      <p:sp>
        <p:nvSpPr>
          <p:cNvPr id="4" name="Text Placeholder 3"/>
          <p:cNvSpPr>
            <a:spLocks noGrp="1"/>
          </p:cNvSpPr>
          <p:nvPr>
            <p:ph type="body" sz="half" idx="2"/>
          </p:nvPr>
        </p:nvSpPr>
        <p:spPr>
          <a:xfrm>
            <a:off x="225390" y="2063496"/>
            <a:ext cx="5084979" cy="4649220"/>
          </a:xfrm>
        </p:spPr>
        <p:txBody>
          <a:bodyPr>
            <a:normAutofit/>
          </a:bodyPr>
          <a:lstStyle/>
          <a:p>
            <a:r>
              <a:rPr lang="en-US" sz="1800" dirty="0"/>
              <a:t>Wise DSP will conduct a Physical Security Inspection and provide a detailed report of their findings. To include corrective actions to be taken to save guard companies’ property. </a:t>
            </a:r>
          </a:p>
          <a:p>
            <a:r>
              <a:rPr lang="en-US" sz="1800" dirty="0"/>
              <a:t>Our company addresses any primary concern area by conducting a criminal activity analysis from thefts, break-ins, vandalism, and squatters. </a:t>
            </a:r>
          </a:p>
          <a:p>
            <a:r>
              <a:rPr lang="en-US" sz="1800" dirty="0"/>
              <a:t>The data collected can provide the correct insight into what security measures should be implemented to protect company assets.</a:t>
            </a:r>
          </a:p>
          <a:p>
            <a:r>
              <a:rPr lang="en-US" sz="1800" dirty="0"/>
              <a:t>Wise DSP will establish contact with local Security firms for contracting purposes to fit with needs within the company's budget to avoid loss.  </a:t>
            </a:r>
          </a:p>
          <a:p>
            <a:endParaRPr lang="en-US" dirty="0"/>
          </a:p>
        </p:txBody>
      </p:sp>
      <p:pic>
        <p:nvPicPr>
          <p:cNvPr id="3" name="Picture 2" descr="A logo with white text and blue gears&#10;&#10;Description automatically generated with medium confidence">
            <a:extLst>
              <a:ext uri="{FF2B5EF4-FFF2-40B4-BE49-F238E27FC236}">
                <a16:creationId xmlns:a16="http://schemas.microsoft.com/office/drawing/2014/main" id="{542599CF-A643-8BD5-DA44-0919B7EBF750}"/>
              </a:ext>
            </a:extLst>
          </p:cNvPr>
          <p:cNvPicPr>
            <a:picLocks noChangeAspect="1"/>
          </p:cNvPicPr>
          <p:nvPr/>
        </p:nvPicPr>
        <p:blipFill>
          <a:blip r:embed="rId3"/>
          <a:stretch>
            <a:fillRect/>
          </a:stretch>
        </p:blipFill>
        <p:spPr>
          <a:xfrm>
            <a:off x="10696418" y="690955"/>
            <a:ext cx="1270192" cy="1270192"/>
          </a:xfrm>
          <a:prstGeom prst="rect">
            <a:avLst/>
          </a:prstGeom>
        </p:spPr>
      </p:pic>
    </p:spTree>
    <p:extLst>
      <p:ext uri="{BB962C8B-B14F-4D97-AF65-F5344CB8AC3E}">
        <p14:creationId xmlns:p14="http://schemas.microsoft.com/office/powerpoint/2010/main" val="3999288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FBE6-A5CB-E80B-A5A3-3FE4BB3255AC}"/>
              </a:ext>
            </a:extLst>
          </p:cNvPr>
          <p:cNvSpPr>
            <a:spLocks noGrp="1"/>
          </p:cNvSpPr>
          <p:nvPr>
            <p:ph type="title"/>
          </p:nvPr>
        </p:nvSpPr>
        <p:spPr/>
        <p:txBody>
          <a:bodyPr/>
          <a:lstStyle/>
          <a:p>
            <a:r>
              <a:rPr lang="en-US" dirty="0"/>
              <a:t>Wise DSP “Simplified Process”</a:t>
            </a:r>
          </a:p>
        </p:txBody>
      </p:sp>
      <p:sp>
        <p:nvSpPr>
          <p:cNvPr id="3" name="Text Placeholder 2">
            <a:extLst>
              <a:ext uri="{FF2B5EF4-FFF2-40B4-BE49-F238E27FC236}">
                <a16:creationId xmlns:a16="http://schemas.microsoft.com/office/drawing/2014/main" id="{5027DC2D-006B-4D54-F755-2DAE1FF0B7CA}"/>
              </a:ext>
            </a:extLst>
          </p:cNvPr>
          <p:cNvSpPr>
            <a:spLocks noGrp="1"/>
          </p:cNvSpPr>
          <p:nvPr>
            <p:ph type="body" idx="1"/>
          </p:nvPr>
        </p:nvSpPr>
        <p:spPr/>
        <p:txBody>
          <a:bodyPr/>
          <a:lstStyle/>
          <a:p>
            <a:r>
              <a:rPr lang="en-US" dirty="0"/>
              <a:t>Data Collection</a:t>
            </a:r>
          </a:p>
        </p:txBody>
      </p:sp>
      <p:pic>
        <p:nvPicPr>
          <p:cNvPr id="17" name="Picture Placeholder 16" descr="A chalkboard with text on it next to a pair of books and glasses&#10;&#10;Description automatically generated">
            <a:extLst>
              <a:ext uri="{FF2B5EF4-FFF2-40B4-BE49-F238E27FC236}">
                <a16:creationId xmlns:a16="http://schemas.microsoft.com/office/drawing/2014/main" id="{064A86B3-0EEF-B380-324E-FF0052172719}"/>
              </a:ext>
            </a:extLst>
          </p:cNvPr>
          <p:cNvPicPr>
            <a:picLocks noGrp="1" noChangeAspect="1"/>
          </p:cNvPicPr>
          <p:nvPr>
            <p:ph type="pic" idx="15"/>
          </p:nvPr>
        </p:nvPicPr>
        <p:blipFill>
          <a:blip r:embed="rId2">
            <a:extLst>
              <a:ext uri="{837473B0-CC2E-450A-ABE3-18F120FF3D39}">
                <a1611:picAttrSrcUrl xmlns:a1611="http://schemas.microsoft.com/office/drawing/2016/11/main" r:id="rId3"/>
              </a:ext>
            </a:extLst>
          </a:blip>
          <a:srcRect t="11997" b="11997"/>
          <a:stretch>
            <a:fillRect/>
          </a:stretch>
        </p:blipFill>
        <p:spPr/>
      </p:pic>
      <p:sp>
        <p:nvSpPr>
          <p:cNvPr id="5" name="Text Placeholder 4">
            <a:extLst>
              <a:ext uri="{FF2B5EF4-FFF2-40B4-BE49-F238E27FC236}">
                <a16:creationId xmlns:a16="http://schemas.microsoft.com/office/drawing/2014/main" id="{467850F1-5755-F4AC-13FD-97B3BFC5AA8B}"/>
              </a:ext>
            </a:extLst>
          </p:cNvPr>
          <p:cNvSpPr>
            <a:spLocks noGrp="1"/>
          </p:cNvSpPr>
          <p:nvPr>
            <p:ph type="body" sz="half" idx="18"/>
          </p:nvPr>
        </p:nvSpPr>
        <p:spPr/>
        <p:txBody>
          <a:bodyPr/>
          <a:lstStyle/>
          <a:p>
            <a:r>
              <a:rPr lang="en-US" dirty="0"/>
              <a:t>Collecting all operational data from the company to develop Company profile</a:t>
            </a:r>
          </a:p>
        </p:txBody>
      </p:sp>
      <p:sp>
        <p:nvSpPr>
          <p:cNvPr id="6" name="Text Placeholder 5">
            <a:extLst>
              <a:ext uri="{FF2B5EF4-FFF2-40B4-BE49-F238E27FC236}">
                <a16:creationId xmlns:a16="http://schemas.microsoft.com/office/drawing/2014/main" id="{013B07C3-5507-18CE-CFF6-77FB9180742D}"/>
              </a:ext>
            </a:extLst>
          </p:cNvPr>
          <p:cNvSpPr>
            <a:spLocks noGrp="1"/>
          </p:cNvSpPr>
          <p:nvPr>
            <p:ph type="body" sz="quarter" idx="3"/>
          </p:nvPr>
        </p:nvSpPr>
        <p:spPr/>
        <p:txBody>
          <a:bodyPr/>
          <a:lstStyle/>
          <a:p>
            <a:r>
              <a:rPr lang="en-US" dirty="0"/>
              <a:t>Data Analyst </a:t>
            </a:r>
          </a:p>
        </p:txBody>
      </p:sp>
      <p:pic>
        <p:nvPicPr>
          <p:cNvPr id="23" name="Picture Placeholder 22" descr="A person sitting at a desk with a computer&#10;&#10;Description automatically generated">
            <a:extLst>
              <a:ext uri="{FF2B5EF4-FFF2-40B4-BE49-F238E27FC236}">
                <a16:creationId xmlns:a16="http://schemas.microsoft.com/office/drawing/2014/main" id="{06EDFA44-B96D-8EE2-1D7F-D04D52F8F0B8}"/>
              </a:ext>
            </a:extLst>
          </p:cNvPr>
          <p:cNvPicPr>
            <a:picLocks noGrp="1" noChangeAspect="1"/>
          </p:cNvPicPr>
          <p:nvPr>
            <p:ph type="pic" idx="21"/>
          </p:nvPr>
        </p:nvPicPr>
        <p:blipFill>
          <a:blip r:embed="rId4">
            <a:extLst>
              <a:ext uri="{837473B0-CC2E-450A-ABE3-18F120FF3D39}">
                <a1611:picAttrSrcUrl xmlns:a1611="http://schemas.microsoft.com/office/drawing/2016/11/main" r:id="rId5"/>
              </a:ext>
            </a:extLst>
          </a:blip>
          <a:srcRect t="5786" b="5786"/>
          <a:stretch>
            <a:fillRect/>
          </a:stretch>
        </p:blipFill>
        <p:spPr/>
      </p:pic>
      <p:sp>
        <p:nvSpPr>
          <p:cNvPr id="8" name="Text Placeholder 7">
            <a:extLst>
              <a:ext uri="{FF2B5EF4-FFF2-40B4-BE49-F238E27FC236}">
                <a16:creationId xmlns:a16="http://schemas.microsoft.com/office/drawing/2014/main" id="{FB0764DB-6EB7-CCA2-CD42-5D6ABE1DB5F4}"/>
              </a:ext>
            </a:extLst>
          </p:cNvPr>
          <p:cNvSpPr>
            <a:spLocks noGrp="1"/>
          </p:cNvSpPr>
          <p:nvPr>
            <p:ph type="body" sz="half" idx="19"/>
          </p:nvPr>
        </p:nvSpPr>
        <p:spPr/>
        <p:txBody>
          <a:bodyPr/>
          <a:lstStyle/>
          <a:p>
            <a:r>
              <a:rPr lang="en-US" dirty="0"/>
              <a:t>Complete analysis of the company data collected to assess trends, common bottlenecks, delays, equipment deficiencies, and critical areas important to company future. </a:t>
            </a:r>
          </a:p>
        </p:txBody>
      </p:sp>
      <p:sp>
        <p:nvSpPr>
          <p:cNvPr id="9" name="Text Placeholder 8">
            <a:extLst>
              <a:ext uri="{FF2B5EF4-FFF2-40B4-BE49-F238E27FC236}">
                <a16:creationId xmlns:a16="http://schemas.microsoft.com/office/drawing/2014/main" id="{2CFA8517-C1E8-BAA5-9B2E-DD01EA23A796}"/>
              </a:ext>
            </a:extLst>
          </p:cNvPr>
          <p:cNvSpPr>
            <a:spLocks noGrp="1"/>
          </p:cNvSpPr>
          <p:nvPr>
            <p:ph type="body" sz="quarter" idx="13"/>
          </p:nvPr>
        </p:nvSpPr>
        <p:spPr/>
        <p:txBody>
          <a:bodyPr/>
          <a:lstStyle/>
          <a:p>
            <a:r>
              <a:rPr lang="en-US" dirty="0"/>
              <a:t>Data Presentation </a:t>
            </a:r>
          </a:p>
        </p:txBody>
      </p:sp>
      <p:pic>
        <p:nvPicPr>
          <p:cNvPr id="26" name="Picture Placeholder 25" descr="A person pointing at a whiteboard&#10;&#10;Description automatically generated">
            <a:extLst>
              <a:ext uri="{FF2B5EF4-FFF2-40B4-BE49-F238E27FC236}">
                <a16:creationId xmlns:a16="http://schemas.microsoft.com/office/drawing/2014/main" id="{3ACA5229-D69E-44A3-7E31-737A7D3EECCA}"/>
              </a:ext>
            </a:extLst>
          </p:cNvPr>
          <p:cNvPicPr>
            <a:picLocks noGrp="1" noChangeAspect="1"/>
          </p:cNvPicPr>
          <p:nvPr>
            <p:ph type="pic" idx="22"/>
          </p:nvPr>
        </p:nvPicPr>
        <p:blipFill>
          <a:blip r:embed="rId6">
            <a:extLst>
              <a:ext uri="{837473B0-CC2E-450A-ABE3-18F120FF3D39}">
                <a1611:picAttrSrcUrl xmlns:a1611="http://schemas.microsoft.com/office/drawing/2016/11/main" r:id="rId7"/>
              </a:ext>
            </a:extLst>
          </a:blip>
          <a:srcRect t="5994" b="5994"/>
          <a:stretch>
            <a:fillRect/>
          </a:stretch>
        </p:blipFill>
        <p:spPr/>
      </p:pic>
      <p:sp>
        <p:nvSpPr>
          <p:cNvPr id="11" name="Text Placeholder 10">
            <a:extLst>
              <a:ext uri="{FF2B5EF4-FFF2-40B4-BE49-F238E27FC236}">
                <a16:creationId xmlns:a16="http://schemas.microsoft.com/office/drawing/2014/main" id="{316BA059-B51C-57CF-0059-1E365B486BCA}"/>
              </a:ext>
            </a:extLst>
          </p:cNvPr>
          <p:cNvSpPr>
            <a:spLocks noGrp="1"/>
          </p:cNvSpPr>
          <p:nvPr>
            <p:ph type="body" sz="half" idx="20"/>
          </p:nvPr>
        </p:nvSpPr>
        <p:spPr/>
        <p:txBody>
          <a:bodyPr/>
          <a:lstStyle/>
          <a:p>
            <a:r>
              <a:rPr lang="en-US" dirty="0"/>
              <a:t>Present findings, solutions, and tracking systems to the company. Generating Dashboard functions for future operates to make real-time decisions. </a:t>
            </a:r>
          </a:p>
        </p:txBody>
      </p:sp>
      <p:pic>
        <p:nvPicPr>
          <p:cNvPr id="12" name="Picture 11">
            <a:extLst>
              <a:ext uri="{FF2B5EF4-FFF2-40B4-BE49-F238E27FC236}">
                <a16:creationId xmlns:a16="http://schemas.microsoft.com/office/drawing/2014/main" id="{80D44DE9-4A1F-2E61-1787-8C54225B16DB}"/>
              </a:ext>
            </a:extLst>
          </p:cNvPr>
          <p:cNvPicPr>
            <a:picLocks noChangeAspect="1"/>
          </p:cNvPicPr>
          <p:nvPr/>
        </p:nvPicPr>
        <p:blipFill>
          <a:blip r:embed="rId8"/>
          <a:stretch>
            <a:fillRect/>
          </a:stretch>
        </p:blipFill>
        <p:spPr>
          <a:xfrm>
            <a:off x="10644888" y="620880"/>
            <a:ext cx="1372645" cy="1372645"/>
          </a:xfrm>
          <a:prstGeom prst="rect">
            <a:avLst/>
          </a:prstGeom>
        </p:spPr>
      </p:pic>
    </p:spTree>
    <p:extLst>
      <p:ext uri="{BB962C8B-B14F-4D97-AF65-F5344CB8AC3E}">
        <p14:creationId xmlns:p14="http://schemas.microsoft.com/office/powerpoint/2010/main" val="402847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D3C5-CD41-213E-0530-6ECC9DC12FF0}"/>
              </a:ext>
            </a:extLst>
          </p:cNvPr>
          <p:cNvSpPr>
            <a:spLocks noGrp="1"/>
          </p:cNvSpPr>
          <p:nvPr>
            <p:ph type="title"/>
          </p:nvPr>
        </p:nvSpPr>
        <p:spPr/>
        <p:txBody>
          <a:bodyPr/>
          <a:lstStyle/>
          <a:p>
            <a:r>
              <a:rPr lang="en-US" dirty="0"/>
              <a:t>Customized Solutions Wise DSP</a:t>
            </a:r>
          </a:p>
        </p:txBody>
      </p:sp>
      <mc:AlternateContent xmlns:mc="http://schemas.openxmlformats.org/markup-compatibility/2006">
        <mc:Choice xmlns:am3d="http://schemas.microsoft.com/office/drawing/2017/model3d" Requires="am3d">
          <p:graphicFrame>
            <p:nvGraphicFramePr>
              <p:cNvPr id="5" name="Content Placeholder 4" descr="Power On Off Icon">
                <a:extLst>
                  <a:ext uri="{FF2B5EF4-FFF2-40B4-BE49-F238E27FC236}">
                    <a16:creationId xmlns:a16="http://schemas.microsoft.com/office/drawing/2014/main" id="{9CADC53F-3DDB-1B13-5089-922B2A25AA8B}"/>
                  </a:ext>
                </a:extLst>
              </p:cNvPr>
              <p:cNvGraphicFramePr>
                <a:graphicFrameLocks noGrp="1" noChangeAspect="1"/>
              </p:cNvGraphicFramePr>
              <p:nvPr>
                <p:ph idx="1"/>
                <p:extLst>
                  <p:ext uri="{D42A27DB-BD31-4B8C-83A1-F6EECF244321}">
                    <p14:modId xmlns:p14="http://schemas.microsoft.com/office/powerpoint/2010/main" val="4276635569"/>
                  </p:ext>
                </p:extLst>
              </p:nvPr>
            </p:nvGraphicFramePr>
            <p:xfrm>
              <a:off x="9037639" y="2093495"/>
              <a:ext cx="2810924" cy="3585058"/>
            </p:xfrm>
            <a:graphic>
              <a:graphicData uri="http://schemas.microsoft.com/office/drawing/2017/model3d">
                <am3d:model3d r:embed="rId2">
                  <am3d:spPr>
                    <a:xfrm>
                      <a:off x="0" y="0"/>
                      <a:ext cx="2810924" cy="3585058"/>
                    </a:xfrm>
                    <a:prstGeom prst="rect">
                      <a:avLst/>
                    </a:prstGeom>
                  </am3d:spPr>
                  <am3d:camera>
                    <am3d:pos x="0" y="0" z="62478097"/>
                    <am3d:up dx="0" dy="36000000" dz="0"/>
                    <am3d:lookAt x="0" y="0" z="0"/>
                    <am3d:perspective fov="2700000"/>
                  </am3d:camera>
                  <am3d:trans>
                    <am3d:meterPerModelUnit n="8849558" d="1000000"/>
                    <am3d:preTrans dx="0" dy="0" dz="0"/>
                    <am3d:scale>
                      <am3d:sx n="1000000" d="1000000"/>
                      <am3d:sy n="1000000" d="1000000"/>
                      <am3d:sz n="1000000" d="1000000"/>
                    </am3d:scale>
                    <am3d:rot ax="-1859167" ay="2870243" az="-1439741"/>
                    <am3d:postTrans dx="0" dy="0" dz="0"/>
                  </am3d:trans>
                  <am3d:raster rName="Office3DRenderer" rVer="16.0.8326">
                    <am3d:blip r:embed="rId3"/>
                  </am3d:raster>
                  <am3d:objViewport viewportSz="48229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Content Placeholder 4" descr="Power On Off Icon">
                <a:extLst>
                  <a:ext uri="{FF2B5EF4-FFF2-40B4-BE49-F238E27FC236}">
                    <a16:creationId xmlns:a16="http://schemas.microsoft.com/office/drawing/2014/main" id="{9CADC53F-3DDB-1B13-5089-922B2A25AA8B}"/>
                  </a:ext>
                </a:extLst>
              </p:cNvPr>
              <p:cNvPicPr>
                <a:picLocks noGrp="1" noRot="1" noChangeAspect="1" noMove="1" noResize="1" noEditPoints="1" noAdjustHandles="1" noChangeArrowheads="1" noChangeShapeType="1" noCrop="1"/>
              </p:cNvPicPr>
              <p:nvPr/>
            </p:nvPicPr>
            <p:blipFill>
              <a:blip r:embed="rId3"/>
              <a:stretch>
                <a:fillRect/>
              </a:stretch>
            </p:blipFill>
            <p:spPr>
              <a:xfrm>
                <a:off x="9037639" y="2093495"/>
                <a:ext cx="2810924" cy="3585058"/>
              </a:xfrm>
              <a:prstGeom prst="rect">
                <a:avLst/>
              </a:prstGeom>
            </p:spPr>
          </p:pic>
        </mc:Fallback>
      </mc:AlternateContent>
      <p:sp>
        <p:nvSpPr>
          <p:cNvPr id="4" name="Text Placeholder 3">
            <a:extLst>
              <a:ext uri="{FF2B5EF4-FFF2-40B4-BE49-F238E27FC236}">
                <a16:creationId xmlns:a16="http://schemas.microsoft.com/office/drawing/2014/main" id="{6D322312-A3C4-09DD-6648-E9A309BEA5CA}"/>
              </a:ext>
            </a:extLst>
          </p:cNvPr>
          <p:cNvSpPr>
            <a:spLocks noGrp="1"/>
          </p:cNvSpPr>
          <p:nvPr>
            <p:ph type="body" sz="half" idx="2"/>
          </p:nvPr>
        </p:nvSpPr>
        <p:spPr>
          <a:xfrm>
            <a:off x="457201" y="1989629"/>
            <a:ext cx="8700754" cy="5036813"/>
          </a:xfrm>
        </p:spPr>
        <p:txBody>
          <a:bodyPr anchor="t">
            <a:normAutofit fontScale="92500" lnSpcReduction="10000"/>
          </a:bodyPr>
          <a:lstStyle/>
          <a:p>
            <a:pPr algn="l"/>
            <a:r>
              <a:rPr lang="en-US" sz="1900" b="0" i="0" dirty="0">
                <a:solidFill>
                  <a:srgbClr val="D1D5DB"/>
                </a:solidFill>
                <a:effectLst/>
                <a:latin typeface="Söhne"/>
              </a:rPr>
              <a:t>Wise DSP's motto, "Assess, Analyze, and Execute," aligns with its commitment to delivering customized solutions for clients. Here are four bullet points highlighting these solutions:</a:t>
            </a:r>
          </a:p>
          <a:p>
            <a:pPr algn="l">
              <a:buFont typeface="+mj-lt"/>
              <a:buAutoNum type="arabicPeriod"/>
            </a:pPr>
            <a:r>
              <a:rPr lang="en-US" sz="1900" b="1" i="0" dirty="0">
                <a:solidFill>
                  <a:srgbClr val="D1D5DB"/>
                </a:solidFill>
                <a:effectLst/>
                <a:latin typeface="Söhne"/>
              </a:rPr>
              <a:t>Data-Driven Assessments:</a:t>
            </a:r>
            <a:endParaRPr lang="en-US" sz="1900" b="0" i="0" dirty="0">
              <a:solidFill>
                <a:srgbClr val="D1D5DB"/>
              </a:solidFill>
              <a:effectLst/>
              <a:latin typeface="Söhne"/>
            </a:endParaRPr>
          </a:p>
          <a:p>
            <a:pPr marL="742950" lvl="1" indent="-285750" algn="l">
              <a:buFont typeface="+mj-lt"/>
              <a:buAutoNum type="arabicPeriod"/>
            </a:pPr>
            <a:r>
              <a:rPr lang="en-US" sz="1900" b="0" i="0" dirty="0">
                <a:solidFill>
                  <a:srgbClr val="D1D5DB"/>
                </a:solidFill>
                <a:effectLst/>
                <a:latin typeface="Söhne"/>
              </a:rPr>
              <a:t>Wise DSP conducts comprehensive assessments of your business processes, identifying inefficiencies, vulnerabilities, and opportunities for improvement.</a:t>
            </a:r>
          </a:p>
          <a:p>
            <a:pPr algn="l">
              <a:buFont typeface="+mj-lt"/>
              <a:buAutoNum type="arabicPeriod"/>
            </a:pPr>
            <a:r>
              <a:rPr lang="en-US" sz="1900" b="1" i="0" dirty="0">
                <a:solidFill>
                  <a:srgbClr val="D1D5DB"/>
                </a:solidFill>
                <a:effectLst/>
                <a:latin typeface="Söhne"/>
              </a:rPr>
              <a:t>Advanced Analytics and Analysis:</a:t>
            </a:r>
            <a:endParaRPr lang="en-US" sz="1900" b="0" i="0" dirty="0">
              <a:solidFill>
                <a:srgbClr val="D1D5DB"/>
              </a:solidFill>
              <a:effectLst/>
              <a:latin typeface="Söhne"/>
            </a:endParaRPr>
          </a:p>
          <a:p>
            <a:pPr marL="742950" lvl="1" indent="-285750" algn="l">
              <a:buFont typeface="+mj-lt"/>
              <a:buAutoNum type="arabicPeriod"/>
            </a:pPr>
            <a:r>
              <a:rPr lang="en-US" sz="1900" b="0" i="0" dirty="0">
                <a:solidFill>
                  <a:srgbClr val="D1D5DB"/>
                </a:solidFill>
                <a:effectLst/>
                <a:latin typeface="Söhne"/>
              </a:rPr>
              <a:t>We utilize advanced data analytics and analysis tools to derive actionable insights from your data, enabling informed decision-making and process optimization.</a:t>
            </a:r>
          </a:p>
          <a:p>
            <a:pPr algn="l">
              <a:buFont typeface="+mj-lt"/>
              <a:buAutoNum type="arabicPeriod"/>
            </a:pPr>
            <a:r>
              <a:rPr lang="en-US" sz="1900" b="1" i="0" dirty="0">
                <a:solidFill>
                  <a:srgbClr val="D1D5DB"/>
                </a:solidFill>
                <a:effectLst/>
                <a:latin typeface="Söhne"/>
              </a:rPr>
              <a:t>Tailored Execution Plans:</a:t>
            </a:r>
            <a:endParaRPr lang="en-US" sz="1900" b="0" i="0" dirty="0">
              <a:solidFill>
                <a:srgbClr val="D1D5DB"/>
              </a:solidFill>
              <a:effectLst/>
              <a:latin typeface="Söhne"/>
            </a:endParaRPr>
          </a:p>
          <a:p>
            <a:pPr marL="742950" lvl="1" indent="-285750" algn="l">
              <a:buFont typeface="+mj-lt"/>
              <a:buAutoNum type="arabicPeriod"/>
            </a:pPr>
            <a:r>
              <a:rPr lang="en-US" sz="1900" b="0" i="0" dirty="0">
                <a:solidFill>
                  <a:srgbClr val="D1D5DB"/>
                </a:solidFill>
                <a:effectLst/>
                <a:latin typeface="Söhne"/>
              </a:rPr>
              <a:t>Based on the assessment and analysis, we create personalized execution plans that address your needs, whether supply chain optimization, maintenance planning, or data logistics.</a:t>
            </a:r>
          </a:p>
          <a:p>
            <a:pPr algn="l">
              <a:buFont typeface="+mj-lt"/>
              <a:buAutoNum type="arabicPeriod"/>
            </a:pPr>
            <a:r>
              <a:rPr lang="en-US" sz="1900" b="1" i="0" dirty="0">
                <a:solidFill>
                  <a:srgbClr val="D1D5DB"/>
                </a:solidFill>
                <a:effectLst/>
                <a:latin typeface="Söhne"/>
              </a:rPr>
              <a:t>Proactive Implementation:</a:t>
            </a:r>
            <a:endParaRPr lang="en-US" sz="1900" b="0" i="0" dirty="0">
              <a:solidFill>
                <a:srgbClr val="D1D5DB"/>
              </a:solidFill>
              <a:effectLst/>
              <a:latin typeface="Söhne"/>
            </a:endParaRPr>
          </a:p>
          <a:p>
            <a:pPr marL="742950" lvl="1" indent="-285750" algn="l">
              <a:buFont typeface="+mj-lt"/>
              <a:buAutoNum type="arabicPeriod"/>
            </a:pPr>
            <a:r>
              <a:rPr lang="en-US" sz="1900" b="0" i="0" dirty="0">
                <a:solidFill>
                  <a:srgbClr val="D1D5DB"/>
                </a:solidFill>
                <a:effectLst/>
                <a:latin typeface="Söhne"/>
              </a:rPr>
              <a:t>Our team proactively implements the recommended solutions, continuously monitoring their effectiveness and adapting as needed to ensure ongoing success.</a:t>
            </a:r>
          </a:p>
          <a:p>
            <a:endParaRPr lang="en-US" dirty="0"/>
          </a:p>
          <a:p>
            <a:r>
              <a:rPr lang="en-US" sz="2000" b="1" dirty="0"/>
              <a:t> Power Your Business up with Wise DSP</a:t>
            </a:r>
          </a:p>
        </p:txBody>
      </p:sp>
      <p:pic>
        <p:nvPicPr>
          <p:cNvPr id="6" name="Picture 5">
            <a:extLst>
              <a:ext uri="{FF2B5EF4-FFF2-40B4-BE49-F238E27FC236}">
                <a16:creationId xmlns:a16="http://schemas.microsoft.com/office/drawing/2014/main" id="{FAD018A1-FD80-DB46-D8D5-4DBDBE10111C}"/>
              </a:ext>
            </a:extLst>
          </p:cNvPr>
          <p:cNvPicPr>
            <a:picLocks noChangeAspect="1"/>
          </p:cNvPicPr>
          <p:nvPr/>
        </p:nvPicPr>
        <p:blipFill>
          <a:blip r:embed="rId4"/>
          <a:stretch>
            <a:fillRect/>
          </a:stretch>
        </p:blipFill>
        <p:spPr>
          <a:xfrm>
            <a:off x="10635916" y="597765"/>
            <a:ext cx="1391864" cy="1391864"/>
          </a:xfrm>
          <a:prstGeom prst="rect">
            <a:avLst/>
          </a:prstGeom>
        </p:spPr>
      </p:pic>
    </p:spTree>
    <p:extLst>
      <p:ext uri="{BB962C8B-B14F-4D97-AF65-F5344CB8AC3E}">
        <p14:creationId xmlns:p14="http://schemas.microsoft.com/office/powerpoint/2010/main" val="33392036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1989</TotalTime>
  <Words>1252</Words>
  <Application>Microsoft Office PowerPoint</Application>
  <PresentationFormat>Widescreen</PresentationFormat>
  <Paragraphs>95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Courier New</vt:lpstr>
      <vt:lpstr>Söhne</vt:lpstr>
      <vt:lpstr>Trebuchet MS</vt:lpstr>
      <vt:lpstr>Berlin</vt:lpstr>
      <vt:lpstr>Construction Industry Challenges</vt:lpstr>
      <vt:lpstr>“Challenges in the Construction Industry”</vt:lpstr>
      <vt:lpstr>Supply Chain Disruption &amp; Transportation Risk</vt:lpstr>
      <vt:lpstr>Solutions for Supply Chain Disruption and Transportation Risk</vt:lpstr>
      <vt:lpstr>Equipment Failure/ Work Compensation </vt:lpstr>
      <vt:lpstr>Solutions Equipment failure &amp; Workers Compensation</vt:lpstr>
      <vt:lpstr>Project Site Security </vt:lpstr>
      <vt:lpstr>Wise DSP “Simplified Process”</vt:lpstr>
      <vt:lpstr>Customized Solutions Wise DSP</vt:lpstr>
      <vt:lpstr>In the dynamic world of construction, success lies in making informed decisions, optimizing processes, and ensuring the reliability of your equipment. With Wise DSP's data-driven expertise, customized solutions, and commitment to operational efficiency, we offer construction companies a reliable partner to tackle their challenges head-on. Choose Wise DSP, and together, we'll build a future of success, one data-driven decision at a time.</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Logistics and Construction</dc:title>
  <dc:creator>Wise, Zeus A SGT USARMY USACAPOC (USA)</dc:creator>
  <cp:lastModifiedBy>Zeus Wise</cp:lastModifiedBy>
  <cp:revision>23</cp:revision>
  <dcterms:created xsi:type="dcterms:W3CDTF">2023-10-16T12:25:48Z</dcterms:created>
  <dcterms:modified xsi:type="dcterms:W3CDTF">2023-10-18T13:44:43Z</dcterms:modified>
</cp:coreProperties>
</file>